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4" r:id="rId2"/>
    <p:sldId id="571" r:id="rId3"/>
    <p:sldId id="583" r:id="rId4"/>
    <p:sldId id="587" r:id="rId5"/>
    <p:sldId id="588" r:id="rId6"/>
    <p:sldId id="589" r:id="rId7"/>
    <p:sldId id="590" r:id="rId8"/>
    <p:sldId id="584" r:id="rId9"/>
    <p:sldId id="586" r:id="rId10"/>
    <p:sldId id="581" r:id="rId11"/>
    <p:sldId id="582" r:id="rId12"/>
    <p:sldId id="592" r:id="rId13"/>
    <p:sldId id="575" r:id="rId14"/>
    <p:sldId id="595" r:id="rId15"/>
    <p:sldId id="560" r:id="rId16"/>
    <p:sldId id="579" r:id="rId17"/>
    <p:sldId id="593" r:id="rId18"/>
    <p:sldId id="585" r:id="rId19"/>
    <p:sldId id="594" r:id="rId20"/>
    <p:sldId id="596" r:id="rId21"/>
    <p:sldId id="29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62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5.jpe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5515A-7E4B-424C-80AA-2B53B7049EED}" type="datetimeFigureOut">
              <a:rPr lang="en-US" smtClean="0"/>
              <a:t>2/14/23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84DE3F-FC13-6C4F-A454-4E233523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30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775B2-DB32-2DBE-D7B7-AD9EA6C35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C2899-0319-786D-D545-107D1F3943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42A6B-5C6F-BDDE-4A2B-D3D63357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775F6-7A7A-10F0-0DCC-2A0DB8622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C287F-FF55-15A6-3CC2-1424AADC1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641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FF534-0361-ADCB-FE42-04954B21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1136D-30E0-16FB-D973-871749850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FF338-4369-7CD2-B6BE-52A431D41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71859-A4A8-8DAD-0383-1B6818723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BEBBB-0D2F-EC68-A2FF-483654BB4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31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5355EE-7A81-C8AC-49C7-2D0DD9C2B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93380F-189E-F768-05CC-C0488530E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1C951-CD07-9C36-634A-82DB2AF42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3572A-09BF-55B1-4F2E-5F062E8D9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9AE56-4C00-096F-A068-9FE25E27C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8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E100-16DD-ED15-0207-21734D314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A7322-9989-F19B-C8C5-8757D0758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C70B1-80EE-9574-2FC3-498F1D9AF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80941-C7AF-3779-1A1D-74C6D4002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CA44-5D49-1C45-8977-C44B0415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92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4117D-5136-86B0-D82F-585F29E2C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04CA1-CD27-54B9-ECA2-F48FB5194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E2E82-D227-FADB-05BA-7799FE296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52814-D4A0-3EFE-82B4-021CAA958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886BF-15E5-F50D-4B02-6E60CCE47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9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2F765-1599-6698-2E31-3CDD22222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16DE5-4D7A-A2BD-CC09-34F4BC143C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6BCEE-EC3E-412C-B0DF-D027E63AB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533B4-563F-6C7C-D6F1-33AE5D4BB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631782-C29E-CD1A-2189-08AE31DAE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9EE7A-3200-4B45-D093-BA269A5FC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4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AED8F-5A33-81A4-D06A-C87BFE9D2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EEF6B-FE1C-25AA-7486-533F4042E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3F13C-5FA9-5B67-3DE9-AAF774076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FF8D99-B4E9-B0C9-C5BB-5F2A912823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87D5A7-5E24-9A63-59E4-EF2579C700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35C59-3A87-ED5F-E838-B5CE606A2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1F4179-8881-14C9-E4E0-AA1306378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E0C51A-B8BB-1C1A-F728-53C949A74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9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F819-C80D-2B47-F594-ED8834006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5AAAD-C1FD-FE25-D91D-396A52E19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17076D-4A99-3164-379F-6C112840A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5BB63-C37F-C37F-1B95-0EE5D98A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142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61E0D4-79AD-FF9C-3157-500B57B9F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63D72-61AA-AF7F-0695-008E7D8D4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79AA2-279F-E2CB-CFAC-B43CE57BA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85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0DC8A-4DA5-85F0-6995-17FAEDF74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C164B-D540-CBA0-F61B-F7E879BF2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F7064-6E61-6638-3D4D-C6B68B3C7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89D35-63C9-45E0-250A-D3DAA1C7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DBEA9-F586-77D0-C025-F727FA8C9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160DD-91B1-4E30-B610-38ACB349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92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A0638-D8E6-238C-CA7D-E98256805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122CF-3611-3D42-2B41-1E0CDEC69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A8A70-AB3A-046E-A6B1-F02F33F2E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7F98F-1225-FF8B-1343-140DDF7E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278BA-D1EB-3FC7-9817-42C3B3423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09F9FA-8076-D6C2-7D3D-6982FCB3B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1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1D00A0-974D-ED39-4927-3AE98A69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77D23-20BC-3656-DC98-6AA06F723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59229-3D90-B7CF-FD9B-A51A60569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FD39B-CCA0-524E-BEC6-FD721969F8B4}" type="datetimeFigureOut">
              <a:rPr lang="en-US" smtClean="0"/>
              <a:t>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1BA94-05A7-985F-B6DF-2CA79C510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4EB82-7BE8-636A-9949-020E88082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1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youtube.com/watch?v=Ilg3gGewQ5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Backpropagation, stochastic gradient descent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Winter 2023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:mv="urn:schemas-microsoft-com:mac:vml" xmlns="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neuron… </a:t>
            </a:r>
            <a:r>
              <a:rPr lang="en-US" dirty="0" err="1"/>
              <a:t>logisitic</a:t>
            </a:r>
            <a:r>
              <a:rPr lang="en-US" dirty="0"/>
              <a:t> classifier…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p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FE6376-BD0B-CF7A-1C0D-2626DC6A27C9}"/>
              </a:ext>
            </a:extLst>
          </p:cNvPr>
          <p:cNvSpPr/>
          <p:nvPr/>
        </p:nvSpPr>
        <p:spPr>
          <a:xfrm>
            <a:off x="3907779" y="3979399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71DF7D4-4683-D19A-29AC-007F40557BBC}"/>
              </a:ext>
            </a:extLst>
          </p:cNvPr>
          <p:cNvSpPr/>
          <p:nvPr/>
        </p:nvSpPr>
        <p:spPr>
          <a:xfrm>
            <a:off x="5430078" y="3947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stCxn id="5" idx="6"/>
            <a:endCxn id="10" idx="1"/>
          </p:cNvCxnSpPr>
          <p:nvPr/>
        </p:nvCxnSpPr>
        <p:spPr>
          <a:xfrm>
            <a:off x="2801223" y="2574668"/>
            <a:ext cx="1204078" cy="1486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>
            <a:off x="2801223" y="3236278"/>
            <a:ext cx="1078648" cy="896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2811163" y="4006902"/>
            <a:ext cx="1096616" cy="25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4364711"/>
            <a:ext cx="1092602" cy="371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  <a:endCxn id="10" idx="3"/>
          </p:cNvCxnSpPr>
          <p:nvPr/>
        </p:nvCxnSpPr>
        <p:spPr>
          <a:xfrm flipV="1">
            <a:off x="2829131" y="4454480"/>
            <a:ext cx="1176170" cy="152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/>
              <p:nvPr/>
            </p:nvSpPr>
            <p:spPr>
              <a:xfrm>
                <a:off x="6952379" y="3979399"/>
                <a:ext cx="665922" cy="55659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US" sz="3600" baseline="-25000" dirty="0">
                  <a:solidFill>
                    <a:schemeClr val="tx1"/>
                  </a:solidFill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2379" y="3979399"/>
                <a:ext cx="665922" cy="556592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1BCC4-7C6A-1272-5190-2ABDDDF1F01E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4649002" y="4225497"/>
            <a:ext cx="7810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514236C1-8D0E-E973-D8D1-5B001216FA98}"/>
              </a:ext>
            </a:extLst>
          </p:cNvPr>
          <p:cNvSpPr/>
          <p:nvPr/>
        </p:nvSpPr>
        <p:spPr>
          <a:xfrm>
            <a:off x="2912225" y="3122099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2581B9F-82C7-7A34-4244-A6FC286A1577}"/>
              </a:ext>
            </a:extLst>
          </p:cNvPr>
          <p:cNvSpPr/>
          <p:nvPr/>
        </p:nvSpPr>
        <p:spPr>
          <a:xfrm>
            <a:off x="3145310" y="2743622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0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DF8A7E0-1EEC-53D4-78B7-A4951BEFE61E}"/>
              </a:ext>
            </a:extLst>
          </p:cNvPr>
          <p:cNvSpPr/>
          <p:nvPr/>
        </p:nvSpPr>
        <p:spPr>
          <a:xfrm>
            <a:off x="2955759" y="3704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E24C98-C56E-B658-FB7E-8050FF22DAC2}"/>
              </a:ext>
            </a:extLst>
          </p:cNvPr>
          <p:cNvSpPr/>
          <p:nvPr/>
        </p:nvSpPr>
        <p:spPr>
          <a:xfrm>
            <a:off x="2920023" y="4274428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EFCC5FE-E821-9B82-691B-421DE2BAF77F}"/>
              </a:ext>
            </a:extLst>
          </p:cNvPr>
          <p:cNvSpPr/>
          <p:nvPr/>
        </p:nvSpPr>
        <p:spPr>
          <a:xfrm>
            <a:off x="2906562" y="5137029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19DB91-6325-3A30-C51C-FB25F920B972}"/>
              </a:ext>
            </a:extLst>
          </p:cNvPr>
          <p:cNvSpPr txBox="1"/>
          <p:nvPr/>
        </p:nvSpPr>
        <p:spPr>
          <a:xfrm>
            <a:off x="5632525" y="4078506"/>
            <a:ext cx="18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679413B-3AFF-F0C4-480B-8A186E083DD8}"/>
              </a:ext>
            </a:extLst>
          </p:cNvPr>
          <p:cNvCxnSpPr>
            <a:cxnSpLocks/>
          </p:cNvCxnSpPr>
          <p:nvPr/>
        </p:nvCxnSpPr>
        <p:spPr>
          <a:xfrm>
            <a:off x="6096000" y="4246158"/>
            <a:ext cx="7810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D7B841A-64E5-2DE2-2E67-342718302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163" y="1566645"/>
            <a:ext cx="1893603" cy="4022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75ED758-CE69-BECF-93F3-4318489515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253" y="2247208"/>
            <a:ext cx="7231447" cy="4022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418888C-72F1-C9F0-6372-1C441E40E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5200" y="5291355"/>
            <a:ext cx="49530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66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neuron… </a:t>
            </a:r>
            <a:r>
              <a:rPr lang="en-US" dirty="0" err="1"/>
              <a:t>logisitic</a:t>
            </a:r>
            <a:r>
              <a:rPr lang="en-US" dirty="0"/>
              <a:t> classifier…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1113757" y="21507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1113757" y="287964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FE6376-BD0B-CF7A-1C0D-2626DC6A27C9}"/>
              </a:ext>
            </a:extLst>
          </p:cNvPr>
          <p:cNvSpPr/>
          <p:nvPr/>
        </p:nvSpPr>
        <p:spPr>
          <a:xfrm>
            <a:off x="2886235" y="2429068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71DF7D4-4683-D19A-29AC-007F40557BBC}"/>
              </a:ext>
            </a:extLst>
          </p:cNvPr>
          <p:cNvSpPr/>
          <p:nvPr/>
        </p:nvSpPr>
        <p:spPr>
          <a:xfrm>
            <a:off x="4413451" y="24324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1789619" y="2456571"/>
            <a:ext cx="1096616" cy="25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1793633" y="2814380"/>
            <a:ext cx="1092602" cy="371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/>
              <p:nvPr/>
            </p:nvSpPr>
            <p:spPr>
              <a:xfrm>
                <a:off x="5662231" y="2419129"/>
                <a:ext cx="665922" cy="55659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US" sz="3600" baseline="-25000" dirty="0">
                  <a:solidFill>
                    <a:schemeClr val="tx1"/>
                  </a:solidFill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2231" y="2419129"/>
                <a:ext cx="665922" cy="556592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1BCC4-7C6A-1272-5190-2ABDDDF1F01E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>
            <a:off x="3552157" y="2707364"/>
            <a:ext cx="861294" cy="3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DF8A7E0-1EEC-53D4-78B7-A4951BEFE61E}"/>
              </a:ext>
            </a:extLst>
          </p:cNvPr>
          <p:cNvSpPr/>
          <p:nvPr/>
        </p:nvSpPr>
        <p:spPr>
          <a:xfrm>
            <a:off x="1934215" y="21543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0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E24C98-C56E-B658-FB7E-8050FF22DAC2}"/>
              </a:ext>
            </a:extLst>
          </p:cNvPr>
          <p:cNvSpPr/>
          <p:nvPr/>
        </p:nvSpPr>
        <p:spPr>
          <a:xfrm>
            <a:off x="1898479" y="272409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82C6022-86C0-998C-7145-6DA967678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099" y="3574245"/>
            <a:ext cx="7231447" cy="40226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76C6A1B-8667-3EA7-09B0-7729342519DE}"/>
                  </a:ext>
                </a:extLst>
              </p:cNvPr>
              <p:cNvSpPr/>
              <p:nvPr/>
            </p:nvSpPr>
            <p:spPr>
              <a:xfrm>
                <a:off x="4534460" y="2515933"/>
                <a:ext cx="494629" cy="362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baseline="-25000" dirty="0"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76C6A1B-8667-3EA7-09B0-7729342519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4460" y="2515933"/>
                <a:ext cx="494629" cy="362984"/>
              </a:xfrm>
              <a:prstGeom prst="rect">
                <a:avLst/>
              </a:prstGeom>
              <a:blipFill>
                <a:blip r:embed="rId4"/>
                <a:stretch>
                  <a:fillRect b="-17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DE83A12-1DB7-D8ED-E086-D65B4D20F8A8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5133898" y="2697425"/>
            <a:ext cx="528333" cy="144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F01F9F5-3494-AC6F-65DA-EAF3BFE9DABA}"/>
              </a:ext>
            </a:extLst>
          </p:cNvPr>
          <p:cNvSpPr/>
          <p:nvPr/>
        </p:nvSpPr>
        <p:spPr>
          <a:xfrm>
            <a:off x="1007879" y="1499828"/>
            <a:ext cx="5725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inputs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28DB8D7-5FEA-B82C-1E68-A24212AC67FF}"/>
              </a:ext>
            </a:extLst>
          </p:cNvPr>
          <p:cNvSpPr/>
          <p:nvPr/>
        </p:nvSpPr>
        <p:spPr>
          <a:xfrm>
            <a:off x="1934215" y="1467197"/>
            <a:ext cx="6692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weights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B74DFD0-8D81-779C-59C0-976AF6A2BF0E}"/>
              </a:ext>
            </a:extLst>
          </p:cNvPr>
          <p:cNvSpPr/>
          <p:nvPr/>
        </p:nvSpPr>
        <p:spPr>
          <a:xfrm>
            <a:off x="4354858" y="1435655"/>
            <a:ext cx="798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activation</a:t>
            </a:r>
          </a:p>
          <a:p>
            <a:r>
              <a:rPr lang="en-US" baseline="-25000" dirty="0"/>
              <a:t>function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D38ECF-8037-83F9-EB14-5D3A92A9D51C}"/>
              </a:ext>
            </a:extLst>
          </p:cNvPr>
          <p:cNvSpPr/>
          <p:nvPr/>
        </p:nvSpPr>
        <p:spPr>
          <a:xfrm>
            <a:off x="5596108" y="1434007"/>
            <a:ext cx="9232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“activation”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2DD45EE-8112-399A-C765-CEFE9F9AE5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2809" y="4273524"/>
            <a:ext cx="4953000" cy="9779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6A550EE-0A43-0AE9-F004-29AD3348C3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4259" y="5653437"/>
            <a:ext cx="46101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12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DB9D-2405-D992-EF60-43DFB9CBB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 derivatives of this look like?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EBD699-11E9-D2CF-DBC6-37125A205A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288" y="2550620"/>
            <a:ext cx="91059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77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78" y="408404"/>
            <a:ext cx="11081804" cy="1325563"/>
          </a:xfrm>
        </p:spPr>
        <p:txBody>
          <a:bodyPr/>
          <a:lstStyle/>
          <a:p>
            <a:r>
              <a:rPr lang="en-US" dirty="0"/>
              <a:t>Finding the gradient of the neural network loss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56939853-30D5-FE2F-1646-86BE5AE2E5AB}"/>
              </a:ext>
            </a:extLst>
          </p:cNvPr>
          <p:cNvSpPr/>
          <p:nvPr/>
        </p:nvSpPr>
        <p:spPr>
          <a:xfrm>
            <a:off x="5763039" y="269915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D7F2F33-48AB-81EB-62A6-6B6E362A62D9}"/>
              </a:ext>
            </a:extLst>
          </p:cNvPr>
          <p:cNvSpPr/>
          <p:nvPr/>
        </p:nvSpPr>
        <p:spPr>
          <a:xfrm>
            <a:off x="5763039" y="333711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DF16210-0FE5-FA78-EDB2-CADBF7514A56}"/>
              </a:ext>
            </a:extLst>
          </p:cNvPr>
          <p:cNvSpPr/>
          <p:nvPr/>
        </p:nvSpPr>
        <p:spPr>
          <a:xfrm>
            <a:off x="5763039" y="406598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A7AC06D-FD2A-661E-BB4A-4149408E7935}"/>
              </a:ext>
            </a:extLst>
          </p:cNvPr>
          <p:cNvSpPr/>
          <p:nvPr/>
        </p:nvSpPr>
        <p:spPr>
          <a:xfrm>
            <a:off x="5763039" y="479485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  <a:endCxn id="55" idx="2"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1713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5875668" y="1693082"/>
            <a:ext cx="9154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</a:t>
            </a:r>
          </a:p>
          <a:p>
            <a:r>
              <a:rPr lang="en-US" dirty="0"/>
              <a:t>layer</a:t>
            </a:r>
          </a:p>
        </p:txBody>
      </p:sp>
      <p:pic>
        <p:nvPicPr>
          <p:cNvPr id="40" name="Content Placeholder 3">
            <a:extLst>
              <a:ext uri="{FF2B5EF4-FFF2-40B4-BE49-F238E27FC236}">
                <a16:creationId xmlns:a16="http://schemas.microsoft.com/office/drawing/2014/main" id="{EDAADD14-E897-2607-3B05-52E65D4A4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43" r="-3674" b="62919"/>
          <a:stretch/>
        </p:blipFill>
        <p:spPr>
          <a:xfrm>
            <a:off x="7480513" y="2413554"/>
            <a:ext cx="5029200" cy="1097280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A5B566D2-0258-05CF-2BAD-32521D5DE240}"/>
              </a:ext>
            </a:extLst>
          </p:cNvPr>
          <p:cNvSpPr/>
          <p:nvPr/>
        </p:nvSpPr>
        <p:spPr>
          <a:xfrm>
            <a:off x="6596089" y="268358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E295583-A249-B931-AFBA-151891603C9C}"/>
              </a:ext>
            </a:extLst>
          </p:cNvPr>
          <p:cNvSpPr/>
          <p:nvPr/>
        </p:nvSpPr>
        <p:spPr>
          <a:xfrm>
            <a:off x="6596089" y="332154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87F2F3F-9F83-4DC1-AF38-A29B642B20C5}"/>
              </a:ext>
            </a:extLst>
          </p:cNvPr>
          <p:cNvSpPr/>
          <p:nvPr/>
        </p:nvSpPr>
        <p:spPr>
          <a:xfrm>
            <a:off x="6596089" y="405041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7992F54-E8E5-49AE-E5CA-E06310D4A22E}"/>
              </a:ext>
            </a:extLst>
          </p:cNvPr>
          <p:cNvSpPr/>
          <p:nvPr/>
        </p:nvSpPr>
        <p:spPr>
          <a:xfrm>
            <a:off x="6596089" y="477928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8C68E-8D03-6D51-173B-880887AEA65D}"/>
              </a:ext>
            </a:extLst>
          </p:cNvPr>
          <p:cNvSpPr/>
          <p:nvPr/>
        </p:nvSpPr>
        <p:spPr>
          <a:xfrm>
            <a:off x="6823127" y="1713471"/>
            <a:ext cx="10612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Training labels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0E8C7A-01BC-05C3-626C-45C1CCC52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362" y="2842595"/>
            <a:ext cx="154365" cy="283003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BDDE00A-EF0B-9F7C-9A68-4C399EACF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419" y="3482219"/>
            <a:ext cx="154365" cy="283003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9B8CC91-99E5-F052-2FB6-E84A5AB69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418" y="4202779"/>
            <a:ext cx="154365" cy="28300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236A324-9DA7-27F5-3483-5C8E26E9E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044" y="4878710"/>
            <a:ext cx="154365" cy="28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84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ABB9A-801A-4039-0C6C-5A8248BA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D4939E-8956-9634-1415-64BC90A7D33D}"/>
              </a:ext>
            </a:extLst>
          </p:cNvPr>
          <p:cNvSpPr/>
          <p:nvPr/>
        </p:nvSpPr>
        <p:spPr>
          <a:xfrm>
            <a:off x="-1" y="6211669"/>
            <a:ext cx="134706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https://www.youtube.com/watch?v=Ilg3gGewQ5U</a:t>
            </a:r>
            <a:r>
              <a:rPr lang="en-US" dirty="0"/>
              <a:t>    </a:t>
            </a:r>
            <a:r>
              <a:rPr lang="en-US" b="1" dirty="0"/>
              <a:t>What is backpropagation really doing? | Chapter 3, Deep learning</a:t>
            </a:r>
          </a:p>
          <a:p>
            <a:r>
              <a:rPr lang="en-US" dirty="0"/>
              <a:t> 3blue1brown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521B8B-1DCD-1444-90DE-504A51748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244" y="-111512"/>
            <a:ext cx="12322488" cy="630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43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A8E3-132E-E94F-B076-42660AEA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en-US" dirty="0"/>
              <a:t>Logistic loss function on Galton height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51354-11D7-EE4A-BB70-FB0D177F1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96" y="1806763"/>
            <a:ext cx="4911441" cy="32275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07164C-311D-5641-A3AF-97CD8063F326}"/>
              </a:ext>
            </a:extLst>
          </p:cNvPr>
          <p:cNvSpPr/>
          <p:nvPr/>
        </p:nvSpPr>
        <p:spPr>
          <a:xfrm>
            <a:off x="2096514" y="5034281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84C11-61D5-E34D-8E8E-5B571C968B83}"/>
              </a:ext>
            </a:extLst>
          </p:cNvPr>
          <p:cNvSpPr/>
          <p:nvPr/>
        </p:nvSpPr>
        <p:spPr>
          <a:xfrm rot="16200000">
            <a:off x="-1066038" y="3387067"/>
            <a:ext cx="28327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 loss function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2200B08-3990-E887-036B-272D060A45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21663" y="1806763"/>
            <a:ext cx="5132137" cy="3284568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4883FDE-87CE-FD74-7DA0-48C1A77E7FFD}"/>
              </a:ext>
            </a:extLst>
          </p:cNvPr>
          <p:cNvSpPr/>
          <p:nvPr/>
        </p:nvSpPr>
        <p:spPr>
          <a:xfrm>
            <a:off x="7853526" y="5091331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750363-3D88-D140-0703-B7802E9208A4}"/>
              </a:ext>
            </a:extLst>
          </p:cNvPr>
          <p:cNvSpPr/>
          <p:nvPr/>
        </p:nvSpPr>
        <p:spPr>
          <a:xfrm rot="16200000">
            <a:off x="4932505" y="3126874"/>
            <a:ext cx="2339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SSE  loss function</a:t>
            </a:r>
          </a:p>
        </p:txBody>
      </p:sp>
    </p:spTree>
    <p:extLst>
      <p:ext uri="{BB962C8B-B14F-4D97-AF65-F5344CB8AC3E}">
        <p14:creationId xmlns:p14="http://schemas.microsoft.com/office/powerpoint/2010/main" val="1826695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2</a:t>
            </a:r>
            <a:r>
              <a:rPr lang="en-US" dirty="0"/>
              <a:t>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7487376" y="1772058"/>
            <a:ext cx="8582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</a:t>
            </a:r>
          </a:p>
          <a:p>
            <a:r>
              <a:rPr lang="en-US" dirty="0"/>
              <a:t>layer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0089ADC-67D3-87EC-4AA4-9CE6E91EBC7A}"/>
              </a:ext>
            </a:extLst>
          </p:cNvPr>
          <p:cNvSpPr/>
          <p:nvPr/>
        </p:nvSpPr>
        <p:spPr>
          <a:xfrm>
            <a:off x="5825269" y="2705801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5AEAA98-3A1D-A0C9-5613-D7A62B071866}"/>
              </a:ext>
            </a:extLst>
          </p:cNvPr>
          <p:cNvSpPr/>
          <p:nvPr/>
        </p:nvSpPr>
        <p:spPr>
          <a:xfrm>
            <a:off x="5825269" y="334376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3CDDD16-75EB-B1E8-F559-CBE3C7D7C08B}"/>
              </a:ext>
            </a:extLst>
          </p:cNvPr>
          <p:cNvSpPr/>
          <p:nvPr/>
        </p:nvSpPr>
        <p:spPr>
          <a:xfrm>
            <a:off x="5825269" y="407263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D37E367-5A44-3C49-4F3E-ECC605CF8729}"/>
              </a:ext>
            </a:extLst>
          </p:cNvPr>
          <p:cNvSpPr/>
          <p:nvPr/>
        </p:nvSpPr>
        <p:spPr>
          <a:xfrm>
            <a:off x="5825269" y="480150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C0AE9F5-E7B3-6393-92D6-1DE49E30F43A}"/>
              </a:ext>
            </a:extLst>
          </p:cNvPr>
          <p:cNvSpPr/>
          <p:nvPr/>
        </p:nvSpPr>
        <p:spPr>
          <a:xfrm>
            <a:off x="7449590" y="2687369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14E5836-A0AE-4963-FC72-798899D71685}"/>
              </a:ext>
            </a:extLst>
          </p:cNvPr>
          <p:cNvSpPr/>
          <p:nvPr/>
        </p:nvSpPr>
        <p:spPr>
          <a:xfrm>
            <a:off x="7449590" y="332533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82800D-D592-5FCF-B02D-5EDF9FFF517C}"/>
              </a:ext>
            </a:extLst>
          </p:cNvPr>
          <p:cNvSpPr/>
          <p:nvPr/>
        </p:nvSpPr>
        <p:spPr>
          <a:xfrm>
            <a:off x="7449590" y="4054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05240A5-86D0-1AE2-8299-75AC2DE07BB5}"/>
              </a:ext>
            </a:extLst>
          </p:cNvPr>
          <p:cNvSpPr/>
          <p:nvPr/>
        </p:nvSpPr>
        <p:spPr>
          <a:xfrm>
            <a:off x="7449590" y="478307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1675F86-E906-9591-E570-62D44C36CB29}"/>
              </a:ext>
            </a:extLst>
          </p:cNvPr>
          <p:cNvCxnSpPr>
            <a:cxnSpLocks/>
          </p:cNvCxnSpPr>
          <p:nvPr/>
        </p:nvCxnSpPr>
        <p:spPr>
          <a:xfrm>
            <a:off x="6479630" y="3032477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2930F98-AABA-BAA5-C4A4-769F820DEFA6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491191" y="4350929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15A9148-22BF-DA9F-4F63-723E3064D013}"/>
              </a:ext>
            </a:extLst>
          </p:cNvPr>
          <p:cNvCxnSpPr>
            <a:cxnSpLocks/>
            <a:stCxn id="41" idx="6"/>
          </p:cNvCxnSpPr>
          <p:nvPr/>
        </p:nvCxnSpPr>
        <p:spPr>
          <a:xfrm>
            <a:off x="6491191" y="3622059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ECF258C-7A89-D9FB-EAB7-2B3CBFC58C00}"/>
              </a:ext>
            </a:extLst>
          </p:cNvPr>
          <p:cNvCxnSpPr>
            <a:cxnSpLocks/>
          </p:cNvCxnSpPr>
          <p:nvPr/>
        </p:nvCxnSpPr>
        <p:spPr>
          <a:xfrm flipV="1">
            <a:off x="6585073" y="4926401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DA0C20-B68E-6F27-5929-D0FC2EEDE5D0}"/>
              </a:ext>
            </a:extLst>
          </p:cNvPr>
          <p:cNvCxnSpPr>
            <a:cxnSpLocks/>
          </p:cNvCxnSpPr>
          <p:nvPr/>
        </p:nvCxnSpPr>
        <p:spPr>
          <a:xfrm flipV="1">
            <a:off x="6564307" y="3077721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FEA53FC-C29C-4827-35F7-CEF03BD573D2}"/>
              </a:ext>
            </a:extLst>
          </p:cNvPr>
          <p:cNvCxnSpPr>
            <a:cxnSpLocks/>
          </p:cNvCxnSpPr>
          <p:nvPr/>
        </p:nvCxnSpPr>
        <p:spPr>
          <a:xfrm flipV="1">
            <a:off x="6537777" y="3106921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29DCFD1-12CD-FB61-8B72-7C0CA09EDED0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6517721" y="2965665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AB63B89-2F37-C6D0-2986-C0ECC8A52EC1}"/>
              </a:ext>
            </a:extLst>
          </p:cNvPr>
          <p:cNvCxnSpPr>
            <a:cxnSpLocks/>
          </p:cNvCxnSpPr>
          <p:nvPr/>
        </p:nvCxnSpPr>
        <p:spPr>
          <a:xfrm flipV="1">
            <a:off x="6479808" y="2858706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3E98117-FC96-6597-162A-20CEB4E3F009}"/>
              </a:ext>
            </a:extLst>
          </p:cNvPr>
          <p:cNvSpPr/>
          <p:nvPr/>
        </p:nvSpPr>
        <p:spPr>
          <a:xfrm>
            <a:off x="6490977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5C00159-0BE5-9354-D7B3-92236F0E44B9}"/>
              </a:ext>
            </a:extLst>
          </p:cNvPr>
          <p:cNvSpPr/>
          <p:nvPr/>
        </p:nvSpPr>
        <p:spPr>
          <a:xfrm>
            <a:off x="5662552" y="175026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D4DC7D-DA6B-F781-A800-643837856A84}"/>
              </a:ext>
            </a:extLst>
          </p:cNvPr>
          <p:cNvSpPr/>
          <p:nvPr/>
        </p:nvSpPr>
        <p:spPr>
          <a:xfrm>
            <a:off x="9380837" y="2687369"/>
            <a:ext cx="21067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Like FFT, I can reuse computations that I’ve already done, and evaluate the gradient with no more effort than a single pass through the network.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999EB0E3-EB76-E677-4313-03BC4FB5B8E0}"/>
              </a:ext>
            </a:extLst>
          </p:cNvPr>
          <p:cNvSpPr/>
          <p:nvPr/>
        </p:nvSpPr>
        <p:spPr>
          <a:xfrm>
            <a:off x="8366127" y="267312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9FE5479-62BA-C0F7-AD84-A5732BFFCBC7}"/>
              </a:ext>
            </a:extLst>
          </p:cNvPr>
          <p:cNvSpPr/>
          <p:nvPr/>
        </p:nvSpPr>
        <p:spPr>
          <a:xfrm>
            <a:off x="8366127" y="331108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68A749F-F41C-9168-C0ED-88B4A6241FEB}"/>
              </a:ext>
            </a:extLst>
          </p:cNvPr>
          <p:cNvSpPr/>
          <p:nvPr/>
        </p:nvSpPr>
        <p:spPr>
          <a:xfrm>
            <a:off x="8366127" y="403995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6A75FC6-A69F-8DDE-E919-C7E9DC0D3B90}"/>
              </a:ext>
            </a:extLst>
          </p:cNvPr>
          <p:cNvSpPr/>
          <p:nvPr/>
        </p:nvSpPr>
        <p:spPr>
          <a:xfrm>
            <a:off x="8366127" y="476882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725175C-A75F-F975-77C7-4A6D5C6A935E}"/>
              </a:ext>
            </a:extLst>
          </p:cNvPr>
          <p:cNvSpPr/>
          <p:nvPr/>
        </p:nvSpPr>
        <p:spPr>
          <a:xfrm>
            <a:off x="8366127" y="1750260"/>
            <a:ext cx="10147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Training labels</a:t>
            </a:r>
          </a:p>
        </p:txBody>
      </p:sp>
    </p:spTree>
    <p:extLst>
      <p:ext uri="{BB962C8B-B14F-4D97-AF65-F5344CB8AC3E}">
        <p14:creationId xmlns:p14="http://schemas.microsoft.com/office/powerpoint/2010/main" val="231283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 backpropagation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2</a:t>
            </a:r>
            <a:r>
              <a:rPr lang="en-US" dirty="0"/>
              <a:t>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7487376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layer (d)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0089ADC-67D3-87EC-4AA4-9CE6E91EBC7A}"/>
              </a:ext>
            </a:extLst>
          </p:cNvPr>
          <p:cNvSpPr/>
          <p:nvPr/>
        </p:nvSpPr>
        <p:spPr>
          <a:xfrm>
            <a:off x="5825269" y="2705801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5AEAA98-3A1D-A0C9-5613-D7A62B071866}"/>
              </a:ext>
            </a:extLst>
          </p:cNvPr>
          <p:cNvSpPr/>
          <p:nvPr/>
        </p:nvSpPr>
        <p:spPr>
          <a:xfrm>
            <a:off x="5825269" y="3343763"/>
            <a:ext cx="665922" cy="5565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3CDDD16-75EB-B1E8-F559-CBE3C7D7C08B}"/>
              </a:ext>
            </a:extLst>
          </p:cNvPr>
          <p:cNvSpPr/>
          <p:nvPr/>
        </p:nvSpPr>
        <p:spPr>
          <a:xfrm>
            <a:off x="5825269" y="4072633"/>
            <a:ext cx="665922" cy="556592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D37E367-5A44-3C49-4F3E-ECC605CF8729}"/>
              </a:ext>
            </a:extLst>
          </p:cNvPr>
          <p:cNvSpPr/>
          <p:nvPr/>
        </p:nvSpPr>
        <p:spPr>
          <a:xfrm>
            <a:off x="5825269" y="4801503"/>
            <a:ext cx="665922" cy="55659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C0AE9F5-E7B3-6393-92D6-1DE49E30F43A}"/>
              </a:ext>
            </a:extLst>
          </p:cNvPr>
          <p:cNvSpPr/>
          <p:nvPr/>
        </p:nvSpPr>
        <p:spPr>
          <a:xfrm>
            <a:off x="7449590" y="2687369"/>
            <a:ext cx="665922" cy="556592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14E5836-A0AE-4963-FC72-798899D71685}"/>
              </a:ext>
            </a:extLst>
          </p:cNvPr>
          <p:cNvSpPr/>
          <p:nvPr/>
        </p:nvSpPr>
        <p:spPr>
          <a:xfrm>
            <a:off x="7449590" y="332533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82800D-D592-5FCF-B02D-5EDF9FFF517C}"/>
              </a:ext>
            </a:extLst>
          </p:cNvPr>
          <p:cNvSpPr/>
          <p:nvPr/>
        </p:nvSpPr>
        <p:spPr>
          <a:xfrm>
            <a:off x="7449590" y="4054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05240A5-86D0-1AE2-8299-75AC2DE07BB5}"/>
              </a:ext>
            </a:extLst>
          </p:cNvPr>
          <p:cNvSpPr/>
          <p:nvPr/>
        </p:nvSpPr>
        <p:spPr>
          <a:xfrm>
            <a:off x="7449590" y="478307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1675F86-E906-9591-E570-62D44C36CB29}"/>
              </a:ext>
            </a:extLst>
          </p:cNvPr>
          <p:cNvCxnSpPr>
            <a:cxnSpLocks/>
          </p:cNvCxnSpPr>
          <p:nvPr/>
        </p:nvCxnSpPr>
        <p:spPr>
          <a:xfrm>
            <a:off x="6479630" y="3032477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2930F98-AABA-BAA5-C4A4-769F820DEFA6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491191" y="4350929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15A9148-22BF-DA9F-4F63-723E3064D013}"/>
              </a:ext>
            </a:extLst>
          </p:cNvPr>
          <p:cNvCxnSpPr>
            <a:cxnSpLocks/>
            <a:stCxn id="41" idx="6"/>
          </p:cNvCxnSpPr>
          <p:nvPr/>
        </p:nvCxnSpPr>
        <p:spPr>
          <a:xfrm>
            <a:off x="6491191" y="3622059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ECF258C-7A89-D9FB-EAB7-2B3CBFC58C00}"/>
              </a:ext>
            </a:extLst>
          </p:cNvPr>
          <p:cNvCxnSpPr>
            <a:cxnSpLocks/>
          </p:cNvCxnSpPr>
          <p:nvPr/>
        </p:nvCxnSpPr>
        <p:spPr>
          <a:xfrm flipV="1">
            <a:off x="6585073" y="4926401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DA0C20-B68E-6F27-5929-D0FC2EEDE5D0}"/>
              </a:ext>
            </a:extLst>
          </p:cNvPr>
          <p:cNvCxnSpPr>
            <a:cxnSpLocks/>
          </p:cNvCxnSpPr>
          <p:nvPr/>
        </p:nvCxnSpPr>
        <p:spPr>
          <a:xfrm flipV="1">
            <a:off x="6564307" y="3077721"/>
            <a:ext cx="858753" cy="19546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FEA53FC-C29C-4827-35F7-CEF03BD573D2}"/>
              </a:ext>
            </a:extLst>
          </p:cNvPr>
          <p:cNvCxnSpPr>
            <a:cxnSpLocks/>
          </p:cNvCxnSpPr>
          <p:nvPr/>
        </p:nvCxnSpPr>
        <p:spPr>
          <a:xfrm flipV="1">
            <a:off x="6537777" y="3106921"/>
            <a:ext cx="815933" cy="11115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29DCFD1-12CD-FB61-8B72-7C0CA09EDED0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6517721" y="2965665"/>
            <a:ext cx="931869" cy="6104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AB63B89-2F37-C6D0-2986-C0ECC8A52EC1}"/>
              </a:ext>
            </a:extLst>
          </p:cNvPr>
          <p:cNvCxnSpPr>
            <a:cxnSpLocks/>
          </p:cNvCxnSpPr>
          <p:nvPr/>
        </p:nvCxnSpPr>
        <p:spPr>
          <a:xfrm flipV="1">
            <a:off x="6479808" y="2858706"/>
            <a:ext cx="872341" cy="1136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3E98117-FC96-6597-162A-20CEB4E3F009}"/>
              </a:ext>
            </a:extLst>
          </p:cNvPr>
          <p:cNvSpPr/>
          <p:nvPr/>
        </p:nvSpPr>
        <p:spPr>
          <a:xfrm>
            <a:off x="6490977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5C00159-0BE5-9354-D7B3-92236F0E44B9}"/>
              </a:ext>
            </a:extLst>
          </p:cNvPr>
          <p:cNvSpPr/>
          <p:nvPr/>
        </p:nvSpPr>
        <p:spPr>
          <a:xfrm>
            <a:off x="5662552" y="175026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D4DC7D-DA6B-F781-A800-643837856A84}"/>
              </a:ext>
            </a:extLst>
          </p:cNvPr>
          <p:cNvSpPr/>
          <p:nvPr/>
        </p:nvSpPr>
        <p:spPr>
          <a:xfrm>
            <a:off x="9612169" y="1567941"/>
            <a:ext cx="21067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Like FFT, I can reuse computations that I’ve already done, and evaluate the gradient with no more effort than a single pass through the network.</a:t>
            </a:r>
          </a:p>
        </p:txBody>
      </p:sp>
    </p:spTree>
    <p:extLst>
      <p:ext uri="{BB962C8B-B14F-4D97-AF65-F5344CB8AC3E}">
        <p14:creationId xmlns:p14="http://schemas.microsoft.com/office/powerpoint/2010/main" val="2095126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600C-6CC7-B54C-88C9-F126C4959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30" y="149122"/>
            <a:ext cx="10515600" cy="1325563"/>
          </a:xfrm>
        </p:spPr>
        <p:txBody>
          <a:bodyPr/>
          <a:lstStyle/>
          <a:p>
            <a:r>
              <a:rPr lang="en-US" dirty="0"/>
              <a:t>This convolutional neural network.. </a:t>
            </a:r>
            <a:br>
              <a:rPr lang="en-US" dirty="0"/>
            </a:br>
            <a:r>
              <a:rPr lang="en-US" dirty="0"/>
              <a:t>How many parameters does it have?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74028-0EC9-32A1-5276-7FAAF3F6C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onvolutional neural networks - ScienceDirect">
            <a:extLst>
              <a:ext uri="{FF2B5EF4-FFF2-40B4-BE49-F238E27FC236}">
                <a16:creationId xmlns:a16="http://schemas.microsoft.com/office/drawing/2014/main" id="{0D42E1FC-E7FA-CE96-F662-F980340A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30" y="1518596"/>
            <a:ext cx="8963422" cy="51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F559D9-E347-5E9B-EC2C-56FF44277812}"/>
              </a:ext>
            </a:extLst>
          </p:cNvPr>
          <p:cNvSpPr txBox="1">
            <a:spLocks/>
          </p:cNvSpPr>
          <p:nvPr/>
        </p:nvSpPr>
        <p:spPr>
          <a:xfrm>
            <a:off x="4928460" y="3188628"/>
            <a:ext cx="6781802" cy="1026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150k</a:t>
            </a:r>
          </a:p>
        </p:txBody>
      </p:sp>
    </p:spTree>
    <p:extLst>
      <p:ext uri="{BB962C8B-B14F-4D97-AF65-F5344CB8AC3E}">
        <p14:creationId xmlns:p14="http://schemas.microsoft.com/office/powerpoint/2010/main" val="3192360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600C-6CC7-B54C-88C9-F126C4959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30" y="149122"/>
            <a:ext cx="10515600" cy="1325563"/>
          </a:xfrm>
        </p:spPr>
        <p:txBody>
          <a:bodyPr/>
          <a:lstStyle/>
          <a:p>
            <a:r>
              <a:rPr lang="en-US" dirty="0"/>
              <a:t>This convolutional neural network.. </a:t>
            </a:r>
            <a:br>
              <a:rPr lang="en-US" dirty="0"/>
            </a:br>
            <a:r>
              <a:rPr lang="en-US" dirty="0"/>
              <a:t>How many parameters does it have?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74028-0EC9-32A1-5276-7FAAF3F6C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Convolutional neural networks - ScienceDirect">
            <a:extLst>
              <a:ext uri="{FF2B5EF4-FFF2-40B4-BE49-F238E27FC236}">
                <a16:creationId xmlns:a16="http://schemas.microsoft.com/office/drawing/2014/main" id="{0D42E1FC-E7FA-CE96-F662-F980340A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30" y="1518596"/>
            <a:ext cx="8963422" cy="51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F559D9-E347-5E9B-EC2C-56FF44277812}"/>
              </a:ext>
            </a:extLst>
          </p:cNvPr>
          <p:cNvSpPr txBox="1">
            <a:spLocks/>
          </p:cNvSpPr>
          <p:nvPr/>
        </p:nvSpPr>
        <p:spPr>
          <a:xfrm>
            <a:off x="4928460" y="3188628"/>
            <a:ext cx="6781802" cy="1026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150k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9DF267-76B4-5073-8575-8AD9D2194A7A}"/>
              </a:ext>
            </a:extLst>
          </p:cNvPr>
          <p:cNvSpPr/>
          <p:nvPr/>
        </p:nvSpPr>
        <p:spPr>
          <a:xfrm>
            <a:off x="9893793" y="3695189"/>
            <a:ext cx="21067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There may be only a few times more weights than inputs.</a:t>
            </a:r>
          </a:p>
          <a:p>
            <a:endParaRPr lang="en-US" dirty="0"/>
          </a:p>
          <a:p>
            <a:r>
              <a:rPr lang="en-US" dirty="0"/>
              <a:t>Possible to succinctly communicate the parameters of the model…</a:t>
            </a:r>
          </a:p>
        </p:txBody>
      </p:sp>
    </p:spTree>
    <p:extLst>
      <p:ext uri="{BB962C8B-B14F-4D97-AF65-F5344CB8AC3E}">
        <p14:creationId xmlns:p14="http://schemas.microsoft.com/office/powerpoint/2010/main" val="251465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4899C-A1E0-C828-F3A8-78ABB24EB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 descr="page1image13528656">
            <a:extLst>
              <a:ext uri="{FF2B5EF4-FFF2-40B4-BE49-F238E27FC236}">
                <a16:creationId xmlns:a16="http://schemas.microsoft.com/office/drawing/2014/main" id="{765450A3-C611-01F1-4908-C3705410D17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40" y="151569"/>
            <a:ext cx="8888605" cy="660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9087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A6F4D-2D90-E2D0-948B-E5C6B5011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2D7DC4-9386-549C-BE71-EFC007AFC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85815" cy="67576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3AEAF-F435-2E47-8DA4-2F37BF456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3527" y="6074239"/>
            <a:ext cx="10515600" cy="4351338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playground.tensorflow.org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006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64EB8-6EB9-BA49-9A78-2CC5976E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Office hours reminder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B92F0E-F843-2988-EA37-811E65C35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68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DD2D-92D1-4FCB-EA40-94C1C1C3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with training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8735-486E-B830-6861-F68E15695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have a potentially </a:t>
            </a:r>
            <a:r>
              <a:rPr lang="en-US" b="1" dirty="0"/>
              <a:t>expensive-to-evaluate loss function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Why is it expensive?  looping over all the training data.</a:t>
            </a:r>
          </a:p>
          <a:p>
            <a:r>
              <a:rPr lang="en-US" dirty="0"/>
              <a:t>Gradient descent alone will find </a:t>
            </a:r>
            <a:r>
              <a:rPr lang="en-US" b="1" dirty="0"/>
              <a:t>local minima</a:t>
            </a:r>
            <a:r>
              <a:rPr lang="en-US" dirty="0"/>
              <a:t>.  I have to take steps against the gradient sometimes to escape.</a:t>
            </a:r>
          </a:p>
          <a:p>
            <a:r>
              <a:rPr lang="en-US" dirty="0"/>
              <a:t>Adding random vectors to my position to try to escape from local minima is extremely inefficient, but what can I do?  Markov chain monte </a:t>
            </a:r>
            <a:r>
              <a:rPr lang="en-US" dirty="0" err="1"/>
              <a:t>carlo</a:t>
            </a:r>
            <a:r>
              <a:rPr lang="en-US" dirty="0"/>
              <a:t>.</a:t>
            </a:r>
          </a:p>
        </p:txBody>
      </p:sp>
      <p:pic>
        <p:nvPicPr>
          <p:cNvPr id="4" name="Picture 3" descr="page1image13528656">
            <a:extLst>
              <a:ext uri="{FF2B5EF4-FFF2-40B4-BE49-F238E27FC236}">
                <a16:creationId xmlns:a16="http://schemas.microsoft.com/office/drawing/2014/main" id="{C26D2C51-30E1-958D-7FB4-236CB5DB5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2619" y="166876"/>
            <a:ext cx="3168899" cy="2354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19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1132913" y="2934720"/>
            <a:ext cx="13030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New weight</a:t>
            </a:r>
          </a:p>
          <a:p>
            <a:r>
              <a:rPr lang="en-US" dirty="0"/>
              <a:t>step 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16E7FB-E2E3-4DE6-E470-DDABA75341AC}"/>
              </a:ext>
            </a:extLst>
          </p:cNvPr>
          <p:cNvSpPr/>
          <p:nvPr/>
        </p:nvSpPr>
        <p:spPr>
          <a:xfrm>
            <a:off x="4555958" y="2423061"/>
            <a:ext cx="10021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learning </a:t>
            </a:r>
          </a:p>
          <a:p>
            <a:r>
              <a:rPr lang="en-US" dirty="0"/>
              <a:t>rate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8DF8F0-A03C-A78D-2D4C-1969617250F8}"/>
              </a:ext>
            </a:extLst>
          </p:cNvPr>
          <p:cNvSpPr/>
          <p:nvPr/>
        </p:nvSpPr>
        <p:spPr>
          <a:xfrm>
            <a:off x="3078050" y="2934720"/>
            <a:ext cx="13030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New weight</a:t>
            </a:r>
          </a:p>
          <a:p>
            <a:r>
              <a:rPr lang="en-US" dirty="0"/>
              <a:t>step 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F95A1E-CDAD-CFDD-21AE-5E8F5EB92A0E}"/>
              </a:ext>
            </a:extLst>
          </p:cNvPr>
          <p:cNvSpPr/>
          <p:nvPr/>
        </p:nvSpPr>
        <p:spPr>
          <a:xfrm>
            <a:off x="5960910" y="2567556"/>
            <a:ext cx="10021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gradient of the loss function w/r/t  w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328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622288" y="288472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7B155B2-A15E-7153-D092-B366FCACA834}"/>
              </a:ext>
            </a:extLst>
          </p:cNvPr>
          <p:cNvSpPr/>
          <p:nvPr/>
        </p:nvSpPr>
        <p:spPr>
          <a:xfrm>
            <a:off x="2699740" y="2886338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BF7013-1483-4D59-EC80-030649051416}"/>
              </a:ext>
            </a:extLst>
          </p:cNvPr>
          <p:cNvSpPr/>
          <p:nvPr/>
        </p:nvSpPr>
        <p:spPr>
          <a:xfrm>
            <a:off x="4041973" y="2545882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913318-97E4-71B2-FA4A-907E31231938}"/>
              </a:ext>
            </a:extLst>
          </p:cNvPr>
          <p:cNvSpPr/>
          <p:nvPr/>
        </p:nvSpPr>
        <p:spPr>
          <a:xfrm>
            <a:off x="5118489" y="2900776"/>
            <a:ext cx="39507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 * number of outputs</a:t>
            </a:r>
          </a:p>
        </p:txBody>
      </p:sp>
    </p:spTree>
    <p:extLst>
      <p:ext uri="{BB962C8B-B14F-4D97-AF65-F5344CB8AC3E}">
        <p14:creationId xmlns:p14="http://schemas.microsoft.com/office/powerpoint/2010/main" val="1303736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622288" y="288472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7B155B2-A15E-7153-D092-B366FCACA834}"/>
              </a:ext>
            </a:extLst>
          </p:cNvPr>
          <p:cNvSpPr/>
          <p:nvPr/>
        </p:nvSpPr>
        <p:spPr>
          <a:xfrm>
            <a:off x="2699740" y="2886338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BF7013-1483-4D59-EC80-030649051416}"/>
              </a:ext>
            </a:extLst>
          </p:cNvPr>
          <p:cNvSpPr/>
          <p:nvPr/>
        </p:nvSpPr>
        <p:spPr>
          <a:xfrm>
            <a:off x="4041973" y="2545882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913318-97E4-71B2-FA4A-907E31231938}"/>
              </a:ext>
            </a:extLst>
          </p:cNvPr>
          <p:cNvSpPr/>
          <p:nvPr/>
        </p:nvSpPr>
        <p:spPr>
          <a:xfrm>
            <a:off x="5118489" y="290077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0573AD-9D70-2D53-ED58-DB819E3F8AD5}"/>
              </a:ext>
            </a:extLst>
          </p:cNvPr>
          <p:cNvSpPr/>
          <p:nvPr/>
        </p:nvSpPr>
        <p:spPr>
          <a:xfrm>
            <a:off x="701842" y="3624072"/>
            <a:ext cx="68750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But the loss function usually is a sum over the number of training points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83C3C-307D-3132-A32F-F1E6179AA6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355" y="4441912"/>
            <a:ext cx="58928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7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neural network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56939853-30D5-FE2F-1646-86BE5AE2E5AB}"/>
              </a:ext>
            </a:extLst>
          </p:cNvPr>
          <p:cNvSpPr/>
          <p:nvPr/>
        </p:nvSpPr>
        <p:spPr>
          <a:xfrm>
            <a:off x="5763039" y="269915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D7F2F33-48AB-81EB-62A6-6B6E362A62D9}"/>
              </a:ext>
            </a:extLst>
          </p:cNvPr>
          <p:cNvSpPr/>
          <p:nvPr/>
        </p:nvSpPr>
        <p:spPr>
          <a:xfrm>
            <a:off x="5763039" y="333711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DF16210-0FE5-FA78-EDB2-CADBF7514A56}"/>
              </a:ext>
            </a:extLst>
          </p:cNvPr>
          <p:cNvSpPr/>
          <p:nvPr/>
        </p:nvSpPr>
        <p:spPr>
          <a:xfrm>
            <a:off x="5763039" y="406598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A7AC06D-FD2A-661E-BB4A-4149408E7935}"/>
              </a:ext>
            </a:extLst>
          </p:cNvPr>
          <p:cNvSpPr/>
          <p:nvPr/>
        </p:nvSpPr>
        <p:spPr>
          <a:xfrm>
            <a:off x="5763039" y="479485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  <a:endCxn id="55" idx="2"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1713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5763039" y="177097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layer (d)</a:t>
            </a:r>
          </a:p>
        </p:txBody>
      </p:sp>
    </p:spTree>
    <p:extLst>
      <p:ext uri="{BB962C8B-B14F-4D97-AF65-F5344CB8AC3E}">
        <p14:creationId xmlns:p14="http://schemas.microsoft.com/office/powerpoint/2010/main" val="127496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DD2D-92D1-4FCB-EA40-94C1C1C3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8735-486E-B830-6861-F68E15695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loss function is expensive because it has all the data</a:t>
            </a:r>
          </a:p>
          <a:p>
            <a:r>
              <a:rPr lang="en-US" b="1" dirty="0"/>
              <a:t>gradient descent gets stuck in local minima</a:t>
            </a:r>
          </a:p>
          <a:p>
            <a:endParaRPr lang="en-US" dirty="0"/>
          </a:p>
          <a:p>
            <a:r>
              <a:rPr lang="en-US" dirty="0"/>
              <a:t>Replace the full gradient of the loss function w/r/t model parameters with an approximation of the gradient</a:t>
            </a:r>
          </a:p>
          <a:p>
            <a:r>
              <a:rPr lang="en-US" dirty="0"/>
              <a:t>Use the gradient w/r/t just one of the training points; iterate over all the data; this adds randomness and mitigates the local minimum problem.</a:t>
            </a:r>
          </a:p>
          <a:p>
            <a:r>
              <a:rPr lang="en-US" dirty="0"/>
              <a:t>Training on subsets of the data “batches” mitigates both of these problems: it breaks local minima that are present in only some of the data, and allows more optimization steps to happen faster.</a:t>
            </a:r>
          </a:p>
          <a:p>
            <a:r>
              <a:rPr lang="en-US" dirty="0"/>
              <a:t>Cost?  Low ratio of steps to data; only see each data point some of the time.</a:t>
            </a:r>
          </a:p>
          <a:p>
            <a:r>
              <a:rPr lang="en-US" dirty="0"/>
              <a:t>Gradient descent on random (or permuted) subsets acts like a randomized average gradient.</a:t>
            </a:r>
          </a:p>
        </p:txBody>
      </p:sp>
    </p:spTree>
    <p:extLst>
      <p:ext uri="{BB962C8B-B14F-4D97-AF65-F5344CB8AC3E}">
        <p14:creationId xmlns:p14="http://schemas.microsoft.com/office/powerpoint/2010/main" val="1878583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0293A-0B1F-0142-308C-E5C74121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SGD</a:t>
            </a:r>
          </a:p>
        </p:txBody>
      </p:sp>
      <p:pic>
        <p:nvPicPr>
          <p:cNvPr id="3074" name="Picture 2" descr="A Brief Primer: Stochastic Gradient Descent | Samvit Jain">
            <a:extLst>
              <a:ext uri="{FF2B5EF4-FFF2-40B4-BE49-F238E27FC236}">
                <a16:creationId xmlns:a16="http://schemas.microsoft.com/office/drawing/2014/main" id="{03DE913D-6F25-0875-CAC3-A07CC2B35A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441" y="1488741"/>
            <a:ext cx="585600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ADB4AE-6FFF-AB22-A180-2BAA97304F8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4845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gradient descent  (full gradient)</a:t>
            </a:r>
          </a:p>
          <a:p>
            <a:r>
              <a:rPr lang="en-US" dirty="0"/>
              <a:t>stochastic gradient descent (one point at a time)</a:t>
            </a:r>
          </a:p>
          <a:p>
            <a:r>
              <a:rPr lang="en-US" dirty="0"/>
              <a:t>minibatch gradient descent (middle ground)</a:t>
            </a:r>
          </a:p>
          <a:p>
            <a:endParaRPr lang="en-US" dirty="0"/>
          </a:p>
          <a:p>
            <a:r>
              <a:rPr lang="en-US" dirty="0"/>
              <a:t>Need a piece of jargon:</a:t>
            </a:r>
          </a:p>
          <a:p>
            <a:pPr marL="0" indent="0">
              <a:buNone/>
            </a:pPr>
            <a:r>
              <a:rPr lang="en-US" dirty="0"/>
              <a:t>“epoch” is the amount of training needed to see each item of training data on average once.</a:t>
            </a:r>
          </a:p>
        </p:txBody>
      </p:sp>
    </p:spTree>
    <p:extLst>
      <p:ext uri="{BB962C8B-B14F-4D97-AF65-F5344CB8AC3E}">
        <p14:creationId xmlns:p14="http://schemas.microsoft.com/office/powerpoint/2010/main" val="2199338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2596</TotalTime>
  <Words>776</Words>
  <Application>Microsoft Macintosh PowerPoint</Application>
  <PresentationFormat>Widescreen</PresentationFormat>
  <Paragraphs>186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Backpropagation, stochastic gradient descent</vt:lpstr>
      <vt:lpstr>PowerPoint Presentation</vt:lpstr>
      <vt:lpstr>Difficulties with training models</vt:lpstr>
      <vt:lpstr>Gradient descent:</vt:lpstr>
      <vt:lpstr>Gradient descent:</vt:lpstr>
      <vt:lpstr>Gradient descent:</vt:lpstr>
      <vt:lpstr>Basic neural network</vt:lpstr>
      <vt:lpstr>Stochastic gradient descent</vt:lpstr>
      <vt:lpstr>SGD</vt:lpstr>
      <vt:lpstr>One neuron… logisitic classifier…</vt:lpstr>
      <vt:lpstr>One neuron… logisitic classifier…</vt:lpstr>
      <vt:lpstr>What do the derivatives of this look like?</vt:lpstr>
      <vt:lpstr>Finding the gradient of the neural network loss</vt:lpstr>
      <vt:lpstr>PowerPoint Presentation</vt:lpstr>
      <vt:lpstr>Logistic loss function on Galton height data</vt:lpstr>
      <vt:lpstr>Deep neural network</vt:lpstr>
      <vt:lpstr>Deep neural network backpropagation</vt:lpstr>
      <vt:lpstr>This convolutional neural network..  How many parameters does it have?</vt:lpstr>
      <vt:lpstr>This convolutional neural network..  How many parameters does it have?</vt:lpstr>
      <vt:lpstr>PowerPoint Presentation</vt:lpstr>
      <vt:lpstr>Office hours reminder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Backpropagation, stochastic gradient descent</dc:title>
  <dc:creator>Will Trimble</dc:creator>
  <cp:lastModifiedBy>Will Trimble</cp:lastModifiedBy>
  <cp:revision>6</cp:revision>
  <dcterms:created xsi:type="dcterms:W3CDTF">2022-05-05T22:55:48Z</dcterms:created>
  <dcterms:modified xsi:type="dcterms:W3CDTF">2023-02-14T20:12:34Z</dcterms:modified>
</cp:coreProperties>
</file>

<file path=docProps/thumbnail.jpeg>
</file>